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7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FF66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9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2D14572F-B5FC-4AFC-AA83-1D5AF41DAE65}"/>
              </a:ext>
            </a:extLst>
          </p:cNvPr>
          <p:cNvGrpSpPr>
            <a:grpSpLocks/>
          </p:cNvGrpSpPr>
          <p:nvPr/>
        </p:nvGrpSpPr>
        <p:grpSpPr bwMode="auto">
          <a:xfrm>
            <a:off x="1" y="1"/>
            <a:ext cx="12187767" cy="6850063"/>
            <a:chOff x="0" y="0"/>
            <a:chExt cx="5758" cy="4315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706C2B2C-EA5C-442E-979F-5331679C5D8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761 h 1906"/>
                <a:gd name="T4" fmla="*/ 5978 w 5740"/>
                <a:gd name="T5" fmla="*/ 761 h 1906"/>
                <a:gd name="T6" fmla="*/ 5978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grpSp>
          <p:nvGrpSpPr>
            <p:cNvPr id="6" name="Group 4">
              <a:extLst>
                <a:ext uri="{FF2B5EF4-FFF2-40B4-BE49-F238E27FC236}">
                  <a16:creationId xmlns:a16="http://schemas.microsoft.com/office/drawing/2014/main" id="{3E48C39D-73DA-4033-8B02-00598D9C4AB6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1409"/>
              <a:ext cx="4027" cy="2906"/>
              <a:chOff x="1728" y="1409"/>
              <a:chExt cx="4027" cy="2906"/>
            </a:xfrm>
          </p:grpSpPr>
          <p:sp>
            <p:nvSpPr>
              <p:cNvPr id="7" name="Freeform 5">
                <a:extLst>
                  <a:ext uri="{FF2B5EF4-FFF2-40B4-BE49-F238E27FC236}">
                    <a16:creationId xmlns:a16="http://schemas.microsoft.com/office/drawing/2014/main" id="{BD53571F-68A9-44C5-9FB3-BE3ED3A2F1F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solidFill>
                    <a:srgbClr val="FFFFFF"/>
                  </a:solidFill>
                  <a:latin typeface="Times" charset="0"/>
                </a:endParaRPr>
              </a:p>
            </p:txBody>
          </p:sp>
          <p:sp>
            <p:nvSpPr>
              <p:cNvPr id="8" name="Freeform 6">
                <a:extLst>
                  <a:ext uri="{FF2B5EF4-FFF2-40B4-BE49-F238E27FC236}">
                    <a16:creationId xmlns:a16="http://schemas.microsoft.com/office/drawing/2014/main" id="{A590A7E1-AC9C-4BB0-8E2C-247B8BF7D4F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solidFill>
                    <a:srgbClr val="FFFFFF"/>
                  </a:solidFill>
                  <a:latin typeface="Times" charset="0"/>
                </a:endParaRPr>
              </a:p>
            </p:txBody>
          </p:sp>
          <p:sp>
            <p:nvSpPr>
              <p:cNvPr id="9" name="Freeform 7">
                <a:extLst>
                  <a:ext uri="{FF2B5EF4-FFF2-40B4-BE49-F238E27FC236}">
                    <a16:creationId xmlns:a16="http://schemas.microsoft.com/office/drawing/2014/main" id="{65FC8300-D947-44D0-878F-AE4FF44B46D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90980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solidFill>
                    <a:srgbClr val="FFFFFF"/>
                  </a:solidFill>
                  <a:latin typeface="Times" charset="0"/>
                </a:endParaRPr>
              </a:p>
            </p:txBody>
          </p:sp>
          <p:sp>
            <p:nvSpPr>
              <p:cNvPr id="10" name="Freeform 8">
                <a:extLst>
                  <a:ext uri="{FF2B5EF4-FFF2-40B4-BE49-F238E27FC236}">
                    <a16:creationId xmlns:a16="http://schemas.microsoft.com/office/drawing/2014/main" id="{C50D3350-83B5-44FE-A9CC-DFCED23C5E6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11" name="Freeform 9">
                <a:extLst>
                  <a:ext uri="{FF2B5EF4-FFF2-40B4-BE49-F238E27FC236}">
                    <a16:creationId xmlns:a16="http://schemas.microsoft.com/office/drawing/2014/main" id="{C7D5D8CF-E73D-4A6C-B2CD-76305A2A45C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90980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solidFill>
                    <a:srgbClr val="FFFFFF"/>
                  </a:solidFill>
                  <a:latin typeface="Times" charset="0"/>
                </a:endParaRPr>
              </a:p>
            </p:txBody>
          </p:sp>
          <p:sp>
            <p:nvSpPr>
              <p:cNvPr id="12" name="Freeform 10">
                <a:extLst>
                  <a:ext uri="{FF2B5EF4-FFF2-40B4-BE49-F238E27FC236}">
                    <a16:creationId xmlns:a16="http://schemas.microsoft.com/office/drawing/2014/main" id="{D2DD226C-0191-4D71-AB4B-4BB08A9D4F8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231" y="1409"/>
                <a:ext cx="2296" cy="1469"/>
              </a:xfrm>
              <a:custGeom>
                <a:avLst/>
                <a:gdLst>
                  <a:gd name="T0" fmla="*/ 982 w 2296"/>
                  <a:gd name="T1" fmla="*/ 1061 h 1469"/>
                  <a:gd name="T2" fmla="*/ 1357 w 2296"/>
                  <a:gd name="T3" fmla="*/ 1012 h 1469"/>
                  <a:gd name="T4" fmla="*/ 1666 w 2296"/>
                  <a:gd name="T5" fmla="*/ 957 h 1469"/>
                  <a:gd name="T6" fmla="*/ 1916 w 2296"/>
                  <a:gd name="T7" fmla="*/ 897 h 1469"/>
                  <a:gd name="T8" fmla="*/ 2100 w 2296"/>
                  <a:gd name="T9" fmla="*/ 832 h 1469"/>
                  <a:gd name="T10" fmla="*/ 2220 w 2296"/>
                  <a:gd name="T11" fmla="*/ 756 h 1469"/>
                  <a:gd name="T12" fmla="*/ 2285 w 2296"/>
                  <a:gd name="T13" fmla="*/ 669 h 1469"/>
                  <a:gd name="T14" fmla="*/ 2290 w 2296"/>
                  <a:gd name="T15" fmla="*/ 560 h 1469"/>
                  <a:gd name="T16" fmla="*/ 2241 w 2296"/>
                  <a:gd name="T17" fmla="*/ 457 h 1469"/>
                  <a:gd name="T18" fmla="*/ 2144 w 2296"/>
                  <a:gd name="T19" fmla="*/ 364 h 1469"/>
                  <a:gd name="T20" fmla="*/ 2008 w 2296"/>
                  <a:gd name="T21" fmla="*/ 277 h 1469"/>
                  <a:gd name="T22" fmla="*/ 1769 w 2296"/>
                  <a:gd name="T23" fmla="*/ 157 h 1469"/>
                  <a:gd name="T24" fmla="*/ 1612 w 2296"/>
                  <a:gd name="T25" fmla="*/ 92 h 1469"/>
                  <a:gd name="T26" fmla="*/ 1476 w 2296"/>
                  <a:gd name="T27" fmla="*/ 43 h 1469"/>
                  <a:gd name="T28" fmla="*/ 1384 w 2296"/>
                  <a:gd name="T29" fmla="*/ 10 h 1469"/>
                  <a:gd name="T30" fmla="*/ 1346 w 2296"/>
                  <a:gd name="T31" fmla="*/ 0 h 1469"/>
                  <a:gd name="T32" fmla="*/ 1655 w 2296"/>
                  <a:gd name="T33" fmla="*/ 119 h 1469"/>
                  <a:gd name="T34" fmla="*/ 1948 w 2296"/>
                  <a:gd name="T35" fmla="*/ 255 h 1469"/>
                  <a:gd name="T36" fmla="*/ 2068 w 2296"/>
                  <a:gd name="T37" fmla="*/ 326 h 1469"/>
                  <a:gd name="T38" fmla="*/ 2171 w 2296"/>
                  <a:gd name="T39" fmla="*/ 402 h 1469"/>
                  <a:gd name="T40" fmla="*/ 2236 w 2296"/>
                  <a:gd name="T41" fmla="*/ 478 h 1469"/>
                  <a:gd name="T42" fmla="*/ 2263 w 2296"/>
                  <a:gd name="T43" fmla="*/ 560 h 1469"/>
                  <a:gd name="T44" fmla="*/ 2241 w 2296"/>
                  <a:gd name="T45" fmla="*/ 636 h 1469"/>
                  <a:gd name="T46" fmla="*/ 2171 w 2296"/>
                  <a:gd name="T47" fmla="*/ 702 h 1469"/>
                  <a:gd name="T48" fmla="*/ 2062 w 2296"/>
                  <a:gd name="T49" fmla="*/ 756 h 1469"/>
                  <a:gd name="T50" fmla="*/ 1921 w 2296"/>
                  <a:gd name="T51" fmla="*/ 800 h 1469"/>
                  <a:gd name="T52" fmla="*/ 1748 w 2296"/>
                  <a:gd name="T53" fmla="*/ 843 h 1469"/>
                  <a:gd name="T54" fmla="*/ 1351 w 2296"/>
                  <a:gd name="T55" fmla="*/ 908 h 1469"/>
                  <a:gd name="T56" fmla="*/ 923 w 2296"/>
                  <a:gd name="T57" fmla="*/ 968 h 1469"/>
                  <a:gd name="T58" fmla="*/ 521 w 2296"/>
                  <a:gd name="T59" fmla="*/ 1028 h 1469"/>
                  <a:gd name="T60" fmla="*/ 353 w 2296"/>
                  <a:gd name="T61" fmla="*/ 1066 h 1469"/>
                  <a:gd name="T62" fmla="*/ 206 w 2296"/>
                  <a:gd name="T63" fmla="*/ 1104 h 1469"/>
                  <a:gd name="T64" fmla="*/ 92 w 2296"/>
                  <a:gd name="T65" fmla="*/ 1148 h 1469"/>
                  <a:gd name="T66" fmla="*/ 22 w 2296"/>
                  <a:gd name="T67" fmla="*/ 1202 h 1469"/>
                  <a:gd name="T68" fmla="*/ 0 w 2296"/>
                  <a:gd name="T69" fmla="*/ 1262 h 1469"/>
                  <a:gd name="T70" fmla="*/ 27 w 2296"/>
                  <a:gd name="T71" fmla="*/ 1327 h 1469"/>
                  <a:gd name="T72" fmla="*/ 98 w 2296"/>
                  <a:gd name="T73" fmla="*/ 1382 h 1469"/>
                  <a:gd name="T74" fmla="*/ 196 w 2296"/>
                  <a:gd name="T75" fmla="*/ 1425 h 1469"/>
                  <a:gd name="T76" fmla="*/ 326 w 2296"/>
                  <a:gd name="T77" fmla="*/ 1469 h 1469"/>
                  <a:gd name="T78" fmla="*/ 217 w 2296"/>
                  <a:gd name="T79" fmla="*/ 1414 h 1469"/>
                  <a:gd name="T80" fmla="*/ 147 w 2296"/>
                  <a:gd name="T81" fmla="*/ 1360 h 1469"/>
                  <a:gd name="T82" fmla="*/ 120 w 2296"/>
                  <a:gd name="T83" fmla="*/ 1306 h 1469"/>
                  <a:gd name="T84" fmla="*/ 141 w 2296"/>
                  <a:gd name="T85" fmla="*/ 1257 h 1469"/>
                  <a:gd name="T86" fmla="*/ 212 w 2296"/>
                  <a:gd name="T87" fmla="*/ 1208 h 1469"/>
                  <a:gd name="T88" fmla="*/ 342 w 2296"/>
                  <a:gd name="T89" fmla="*/ 1164 h 1469"/>
                  <a:gd name="T90" fmla="*/ 527 w 2296"/>
                  <a:gd name="T91" fmla="*/ 1121 h 1469"/>
                  <a:gd name="T92" fmla="*/ 771 w 2296"/>
                  <a:gd name="T93" fmla="*/ 1088 h 14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296" h="1469">
                    <a:moveTo>
                      <a:pt x="771" y="1088"/>
                    </a:moveTo>
                    <a:lnTo>
                      <a:pt x="982" y="1061"/>
                    </a:lnTo>
                    <a:lnTo>
                      <a:pt x="1178" y="1034"/>
                    </a:lnTo>
                    <a:lnTo>
                      <a:pt x="1357" y="1012"/>
                    </a:lnTo>
                    <a:lnTo>
                      <a:pt x="1520" y="985"/>
                    </a:lnTo>
                    <a:lnTo>
                      <a:pt x="1666" y="957"/>
                    </a:lnTo>
                    <a:lnTo>
                      <a:pt x="1796" y="930"/>
                    </a:lnTo>
                    <a:lnTo>
                      <a:pt x="1916" y="897"/>
                    </a:lnTo>
                    <a:lnTo>
                      <a:pt x="2013" y="870"/>
                    </a:lnTo>
                    <a:lnTo>
                      <a:pt x="2100" y="832"/>
                    </a:lnTo>
                    <a:lnTo>
                      <a:pt x="2171" y="800"/>
                    </a:lnTo>
                    <a:lnTo>
                      <a:pt x="2220" y="756"/>
                    </a:lnTo>
                    <a:lnTo>
                      <a:pt x="2263" y="712"/>
                    </a:lnTo>
                    <a:lnTo>
                      <a:pt x="2285" y="669"/>
                    </a:lnTo>
                    <a:lnTo>
                      <a:pt x="2296" y="614"/>
                    </a:lnTo>
                    <a:lnTo>
                      <a:pt x="2290" y="560"/>
                    </a:lnTo>
                    <a:lnTo>
                      <a:pt x="2269" y="500"/>
                    </a:lnTo>
                    <a:lnTo>
                      <a:pt x="2241" y="457"/>
                    </a:lnTo>
                    <a:lnTo>
                      <a:pt x="2198" y="408"/>
                    </a:lnTo>
                    <a:lnTo>
                      <a:pt x="2144" y="364"/>
                    </a:lnTo>
                    <a:lnTo>
                      <a:pt x="2079" y="321"/>
                    </a:lnTo>
                    <a:lnTo>
                      <a:pt x="2008" y="277"/>
                    </a:lnTo>
                    <a:lnTo>
                      <a:pt x="1927" y="234"/>
                    </a:lnTo>
                    <a:lnTo>
                      <a:pt x="1769" y="157"/>
                    </a:lnTo>
                    <a:lnTo>
                      <a:pt x="1688" y="125"/>
                    </a:lnTo>
                    <a:lnTo>
                      <a:pt x="1612" y="92"/>
                    </a:lnTo>
                    <a:lnTo>
                      <a:pt x="1536" y="65"/>
                    </a:lnTo>
                    <a:lnTo>
                      <a:pt x="1476" y="43"/>
                    </a:lnTo>
                    <a:lnTo>
                      <a:pt x="1422" y="27"/>
                    </a:lnTo>
                    <a:lnTo>
                      <a:pt x="1384" y="10"/>
                    </a:lnTo>
                    <a:lnTo>
                      <a:pt x="1357" y="5"/>
                    </a:lnTo>
                    <a:lnTo>
                      <a:pt x="1346" y="0"/>
                    </a:lnTo>
                    <a:lnTo>
                      <a:pt x="1498" y="54"/>
                    </a:lnTo>
                    <a:lnTo>
                      <a:pt x="1655" y="119"/>
                    </a:lnTo>
                    <a:lnTo>
                      <a:pt x="1807" y="185"/>
                    </a:lnTo>
                    <a:lnTo>
                      <a:pt x="1948" y="255"/>
                    </a:lnTo>
                    <a:lnTo>
                      <a:pt x="2013" y="288"/>
                    </a:lnTo>
                    <a:lnTo>
                      <a:pt x="2068" y="326"/>
                    </a:lnTo>
                    <a:lnTo>
                      <a:pt x="2122" y="364"/>
                    </a:lnTo>
                    <a:lnTo>
                      <a:pt x="2171" y="402"/>
                    </a:lnTo>
                    <a:lnTo>
                      <a:pt x="2209" y="440"/>
                    </a:lnTo>
                    <a:lnTo>
                      <a:pt x="2236" y="478"/>
                    </a:lnTo>
                    <a:lnTo>
                      <a:pt x="2252" y="522"/>
                    </a:lnTo>
                    <a:lnTo>
                      <a:pt x="2263" y="560"/>
                    </a:lnTo>
                    <a:lnTo>
                      <a:pt x="2258" y="598"/>
                    </a:lnTo>
                    <a:lnTo>
                      <a:pt x="2241" y="636"/>
                    </a:lnTo>
                    <a:lnTo>
                      <a:pt x="2214" y="669"/>
                    </a:lnTo>
                    <a:lnTo>
                      <a:pt x="2171" y="702"/>
                    </a:lnTo>
                    <a:lnTo>
                      <a:pt x="2122" y="729"/>
                    </a:lnTo>
                    <a:lnTo>
                      <a:pt x="2062" y="756"/>
                    </a:lnTo>
                    <a:lnTo>
                      <a:pt x="1997" y="778"/>
                    </a:lnTo>
                    <a:lnTo>
                      <a:pt x="1921" y="800"/>
                    </a:lnTo>
                    <a:lnTo>
                      <a:pt x="1834" y="821"/>
                    </a:lnTo>
                    <a:lnTo>
                      <a:pt x="1748" y="843"/>
                    </a:lnTo>
                    <a:lnTo>
                      <a:pt x="1552" y="876"/>
                    </a:lnTo>
                    <a:lnTo>
                      <a:pt x="1351" y="908"/>
                    </a:lnTo>
                    <a:lnTo>
                      <a:pt x="1134" y="941"/>
                    </a:lnTo>
                    <a:lnTo>
                      <a:pt x="923" y="968"/>
                    </a:lnTo>
                    <a:lnTo>
                      <a:pt x="716" y="995"/>
                    </a:lnTo>
                    <a:lnTo>
                      <a:pt x="521" y="1028"/>
                    </a:lnTo>
                    <a:lnTo>
                      <a:pt x="434" y="1044"/>
                    </a:lnTo>
                    <a:lnTo>
                      <a:pt x="353" y="1066"/>
                    </a:lnTo>
                    <a:lnTo>
                      <a:pt x="277" y="1082"/>
                    </a:lnTo>
                    <a:lnTo>
                      <a:pt x="206" y="1104"/>
                    </a:lnTo>
                    <a:lnTo>
                      <a:pt x="147" y="1126"/>
                    </a:lnTo>
                    <a:lnTo>
                      <a:pt x="92" y="1148"/>
                    </a:lnTo>
                    <a:lnTo>
                      <a:pt x="54" y="1175"/>
                    </a:lnTo>
                    <a:lnTo>
                      <a:pt x="22" y="1202"/>
                    </a:lnTo>
                    <a:lnTo>
                      <a:pt x="6" y="1229"/>
                    </a:lnTo>
                    <a:lnTo>
                      <a:pt x="0" y="1262"/>
                    </a:lnTo>
                    <a:lnTo>
                      <a:pt x="11" y="1295"/>
                    </a:lnTo>
                    <a:lnTo>
                      <a:pt x="27" y="1327"/>
                    </a:lnTo>
                    <a:lnTo>
                      <a:pt x="54" y="1355"/>
                    </a:lnTo>
                    <a:lnTo>
                      <a:pt x="98" y="1382"/>
                    </a:lnTo>
                    <a:lnTo>
                      <a:pt x="141" y="1404"/>
                    </a:lnTo>
                    <a:lnTo>
                      <a:pt x="196" y="1425"/>
                    </a:lnTo>
                    <a:lnTo>
                      <a:pt x="261" y="1447"/>
                    </a:lnTo>
                    <a:lnTo>
                      <a:pt x="326" y="1469"/>
                    </a:lnTo>
                    <a:lnTo>
                      <a:pt x="266" y="1442"/>
                    </a:lnTo>
                    <a:lnTo>
                      <a:pt x="217" y="1414"/>
                    </a:lnTo>
                    <a:lnTo>
                      <a:pt x="174" y="1387"/>
                    </a:lnTo>
                    <a:lnTo>
                      <a:pt x="147" y="1360"/>
                    </a:lnTo>
                    <a:lnTo>
                      <a:pt x="125" y="1333"/>
                    </a:lnTo>
                    <a:lnTo>
                      <a:pt x="120" y="1306"/>
                    </a:lnTo>
                    <a:lnTo>
                      <a:pt x="125" y="1278"/>
                    </a:lnTo>
                    <a:lnTo>
                      <a:pt x="141" y="1257"/>
                    </a:lnTo>
                    <a:lnTo>
                      <a:pt x="174" y="1229"/>
                    </a:lnTo>
                    <a:lnTo>
                      <a:pt x="212" y="1208"/>
                    </a:lnTo>
                    <a:lnTo>
                      <a:pt x="272" y="1186"/>
                    </a:lnTo>
                    <a:lnTo>
                      <a:pt x="342" y="1164"/>
                    </a:lnTo>
                    <a:lnTo>
                      <a:pt x="423" y="1142"/>
                    </a:lnTo>
                    <a:lnTo>
                      <a:pt x="527" y="1121"/>
                    </a:lnTo>
                    <a:lnTo>
                      <a:pt x="641" y="1104"/>
                    </a:lnTo>
                    <a:lnTo>
                      <a:pt x="771" y="1088"/>
                    </a:lnTo>
                    <a:lnTo>
                      <a:pt x="771" y="108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90980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solidFill>
                    <a:srgbClr val="FFFFFF"/>
                  </a:solidFill>
                  <a:latin typeface="Times" charset="0"/>
                </a:endParaRPr>
              </a:p>
            </p:txBody>
          </p:sp>
        </p:grpSp>
      </p:grpSp>
      <p:sp>
        <p:nvSpPr>
          <p:cNvPr id="410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736726"/>
            <a:ext cx="10363200" cy="1920875"/>
          </a:xfrm>
        </p:spPr>
        <p:txBody>
          <a:bodyPr/>
          <a:lstStyle>
            <a:lvl1pPr>
              <a:defRPr sz="60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id="{59D0CE27-D459-4CD0-B3E2-F42E21E984C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>
          <a:xfrm>
            <a:off x="609600" y="6248400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id="{9D034FAF-7548-4ABB-A9D7-1BD15E2F04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4165600" y="6251575"/>
            <a:ext cx="3860800" cy="4762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ABD47A89-7D81-481E-95F0-7617A4F262F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737600" y="6254750"/>
            <a:ext cx="2844800" cy="4762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fld id="{B1A371C1-1167-4E91-9CB5-85C4A540516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3331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1F5CB2FF-8A99-4733-BE3F-449EAA543F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3670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2B93D74C-4C6D-444C-AE6A-5E2A8EE598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7678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498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3F7FECD8-FB1E-4921-9326-6007A8E80E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6416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79D4F6F9-E2F5-4A21-AD27-7A09E3E29C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799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id="{CD50619B-3BC0-406B-9185-2E199B94AC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8689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:a16="http://schemas.microsoft.com/office/drawing/2014/main" id="{1B090F76-9C04-4AE0-9D10-B0423AC70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5614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00DDC609-B50E-451D-A522-BA2A9CF495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8526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6813CBF1-4D9E-4D4E-BD57-435D5B1F3F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3896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E1604C8-81D4-4537-9FBC-AA4E5F539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8922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245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245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50B98AEA-5290-4F55-8B39-3C39974B31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4986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10972800" cy="449897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4BCD5A0F-5C36-4059-8DEA-0271AE3DEA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607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84DAF0B0-E4C5-435B-9191-382C23CE49C0}"/>
              </a:ext>
            </a:extLst>
          </p:cNvPr>
          <p:cNvGrpSpPr>
            <a:grpSpLocks/>
          </p:cNvGrpSpPr>
          <p:nvPr/>
        </p:nvGrpSpPr>
        <p:grpSpPr bwMode="auto">
          <a:xfrm>
            <a:off x="1" y="1"/>
            <a:ext cx="12187767" cy="6850063"/>
            <a:chOff x="0" y="0"/>
            <a:chExt cx="5758" cy="4315"/>
          </a:xfrm>
        </p:grpSpPr>
        <p:sp>
          <p:nvSpPr>
            <p:cNvPr id="1032" name="Freeform 3">
              <a:extLst>
                <a:ext uri="{FF2B5EF4-FFF2-40B4-BE49-F238E27FC236}">
                  <a16:creationId xmlns:a16="http://schemas.microsoft.com/office/drawing/2014/main" id="{98C37E84-66AE-4686-AF68-535C09E889E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761 h 1906"/>
                <a:gd name="T4" fmla="*/ 5978 w 5740"/>
                <a:gd name="T5" fmla="*/ 761 h 1906"/>
                <a:gd name="T6" fmla="*/ 5978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grpSp>
          <p:nvGrpSpPr>
            <p:cNvPr id="1033" name="Group 4">
              <a:extLst>
                <a:ext uri="{FF2B5EF4-FFF2-40B4-BE49-F238E27FC236}">
                  <a16:creationId xmlns:a16="http://schemas.microsoft.com/office/drawing/2014/main" id="{9D31F355-8DBF-477C-A574-9FA92A493A2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728" y="1409"/>
              <a:ext cx="4027" cy="2906"/>
              <a:chOff x="1728" y="1409"/>
              <a:chExt cx="4027" cy="2906"/>
            </a:xfrm>
          </p:grpSpPr>
          <p:sp>
            <p:nvSpPr>
              <p:cNvPr id="3077" name="Freeform 5">
                <a:extLst>
                  <a:ext uri="{FF2B5EF4-FFF2-40B4-BE49-F238E27FC236}">
                    <a16:creationId xmlns:a16="http://schemas.microsoft.com/office/drawing/2014/main" id="{BD753429-1B0F-4F7D-9ADD-73B76DD314F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solidFill>
                    <a:srgbClr val="FFFFFF"/>
                  </a:solidFill>
                  <a:latin typeface="Times" charset="0"/>
                </a:endParaRPr>
              </a:p>
            </p:txBody>
          </p:sp>
          <p:sp>
            <p:nvSpPr>
              <p:cNvPr id="3078" name="Freeform 6">
                <a:extLst>
                  <a:ext uri="{FF2B5EF4-FFF2-40B4-BE49-F238E27FC236}">
                    <a16:creationId xmlns:a16="http://schemas.microsoft.com/office/drawing/2014/main" id="{E8D9C637-6724-46D8-82DA-2146348EA00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solidFill>
                    <a:srgbClr val="FFFFFF"/>
                  </a:solidFill>
                  <a:latin typeface="Times" charset="0"/>
                </a:endParaRPr>
              </a:p>
            </p:txBody>
          </p:sp>
          <p:sp>
            <p:nvSpPr>
              <p:cNvPr id="3079" name="Freeform 7">
                <a:extLst>
                  <a:ext uri="{FF2B5EF4-FFF2-40B4-BE49-F238E27FC236}">
                    <a16:creationId xmlns:a16="http://schemas.microsoft.com/office/drawing/2014/main" id="{D776C1EF-AED0-4B49-9573-3F4927BE4F5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90980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solidFill>
                    <a:srgbClr val="FFFFFF"/>
                  </a:solidFill>
                  <a:latin typeface="Times" charset="0"/>
                </a:endParaRPr>
              </a:p>
            </p:txBody>
          </p:sp>
          <p:sp>
            <p:nvSpPr>
              <p:cNvPr id="1037" name="Freeform 8">
                <a:extLst>
                  <a:ext uri="{FF2B5EF4-FFF2-40B4-BE49-F238E27FC236}">
                    <a16:creationId xmlns:a16="http://schemas.microsoft.com/office/drawing/2014/main" id="{1B8F9DD3-8FF4-4A1C-B7B6-9C6D0178F89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sz="1800"/>
              </a:p>
            </p:txBody>
          </p:sp>
          <p:sp>
            <p:nvSpPr>
              <p:cNvPr id="3081" name="Freeform 9">
                <a:extLst>
                  <a:ext uri="{FF2B5EF4-FFF2-40B4-BE49-F238E27FC236}">
                    <a16:creationId xmlns:a16="http://schemas.microsoft.com/office/drawing/2014/main" id="{2CA59EE3-1BF7-4A21-B35A-89803ECCAFE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90980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solidFill>
                    <a:srgbClr val="FFFFFF"/>
                  </a:solidFill>
                  <a:latin typeface="Times" charset="0"/>
                </a:endParaRPr>
              </a:p>
            </p:txBody>
          </p:sp>
          <p:sp>
            <p:nvSpPr>
              <p:cNvPr id="3082" name="Freeform 10">
                <a:extLst>
                  <a:ext uri="{FF2B5EF4-FFF2-40B4-BE49-F238E27FC236}">
                    <a16:creationId xmlns:a16="http://schemas.microsoft.com/office/drawing/2014/main" id="{B232CA7B-F5BB-44AF-9FD0-C42EBE33B46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3231" y="1409"/>
                <a:ext cx="2296" cy="1469"/>
              </a:xfrm>
              <a:custGeom>
                <a:avLst/>
                <a:gdLst>
                  <a:gd name="T0" fmla="*/ 982 w 2296"/>
                  <a:gd name="T1" fmla="*/ 1061 h 1469"/>
                  <a:gd name="T2" fmla="*/ 1357 w 2296"/>
                  <a:gd name="T3" fmla="*/ 1012 h 1469"/>
                  <a:gd name="T4" fmla="*/ 1666 w 2296"/>
                  <a:gd name="T5" fmla="*/ 957 h 1469"/>
                  <a:gd name="T6" fmla="*/ 1916 w 2296"/>
                  <a:gd name="T7" fmla="*/ 897 h 1469"/>
                  <a:gd name="T8" fmla="*/ 2100 w 2296"/>
                  <a:gd name="T9" fmla="*/ 832 h 1469"/>
                  <a:gd name="T10" fmla="*/ 2220 w 2296"/>
                  <a:gd name="T11" fmla="*/ 756 h 1469"/>
                  <a:gd name="T12" fmla="*/ 2285 w 2296"/>
                  <a:gd name="T13" fmla="*/ 669 h 1469"/>
                  <a:gd name="T14" fmla="*/ 2290 w 2296"/>
                  <a:gd name="T15" fmla="*/ 560 h 1469"/>
                  <a:gd name="T16" fmla="*/ 2241 w 2296"/>
                  <a:gd name="T17" fmla="*/ 457 h 1469"/>
                  <a:gd name="T18" fmla="*/ 2144 w 2296"/>
                  <a:gd name="T19" fmla="*/ 364 h 1469"/>
                  <a:gd name="T20" fmla="*/ 2008 w 2296"/>
                  <a:gd name="T21" fmla="*/ 277 h 1469"/>
                  <a:gd name="T22" fmla="*/ 1769 w 2296"/>
                  <a:gd name="T23" fmla="*/ 157 h 1469"/>
                  <a:gd name="T24" fmla="*/ 1612 w 2296"/>
                  <a:gd name="T25" fmla="*/ 92 h 1469"/>
                  <a:gd name="T26" fmla="*/ 1476 w 2296"/>
                  <a:gd name="T27" fmla="*/ 43 h 1469"/>
                  <a:gd name="T28" fmla="*/ 1384 w 2296"/>
                  <a:gd name="T29" fmla="*/ 10 h 1469"/>
                  <a:gd name="T30" fmla="*/ 1346 w 2296"/>
                  <a:gd name="T31" fmla="*/ 0 h 1469"/>
                  <a:gd name="T32" fmla="*/ 1655 w 2296"/>
                  <a:gd name="T33" fmla="*/ 119 h 1469"/>
                  <a:gd name="T34" fmla="*/ 1948 w 2296"/>
                  <a:gd name="T35" fmla="*/ 255 h 1469"/>
                  <a:gd name="T36" fmla="*/ 2068 w 2296"/>
                  <a:gd name="T37" fmla="*/ 326 h 1469"/>
                  <a:gd name="T38" fmla="*/ 2171 w 2296"/>
                  <a:gd name="T39" fmla="*/ 402 h 1469"/>
                  <a:gd name="T40" fmla="*/ 2236 w 2296"/>
                  <a:gd name="T41" fmla="*/ 478 h 1469"/>
                  <a:gd name="T42" fmla="*/ 2263 w 2296"/>
                  <a:gd name="T43" fmla="*/ 560 h 1469"/>
                  <a:gd name="T44" fmla="*/ 2241 w 2296"/>
                  <a:gd name="T45" fmla="*/ 636 h 1469"/>
                  <a:gd name="T46" fmla="*/ 2171 w 2296"/>
                  <a:gd name="T47" fmla="*/ 702 h 1469"/>
                  <a:gd name="T48" fmla="*/ 2062 w 2296"/>
                  <a:gd name="T49" fmla="*/ 756 h 1469"/>
                  <a:gd name="T50" fmla="*/ 1921 w 2296"/>
                  <a:gd name="T51" fmla="*/ 800 h 1469"/>
                  <a:gd name="T52" fmla="*/ 1748 w 2296"/>
                  <a:gd name="T53" fmla="*/ 843 h 1469"/>
                  <a:gd name="T54" fmla="*/ 1351 w 2296"/>
                  <a:gd name="T55" fmla="*/ 908 h 1469"/>
                  <a:gd name="T56" fmla="*/ 923 w 2296"/>
                  <a:gd name="T57" fmla="*/ 968 h 1469"/>
                  <a:gd name="T58" fmla="*/ 521 w 2296"/>
                  <a:gd name="T59" fmla="*/ 1028 h 1469"/>
                  <a:gd name="T60" fmla="*/ 353 w 2296"/>
                  <a:gd name="T61" fmla="*/ 1066 h 1469"/>
                  <a:gd name="T62" fmla="*/ 206 w 2296"/>
                  <a:gd name="T63" fmla="*/ 1104 h 1469"/>
                  <a:gd name="T64" fmla="*/ 92 w 2296"/>
                  <a:gd name="T65" fmla="*/ 1148 h 1469"/>
                  <a:gd name="T66" fmla="*/ 22 w 2296"/>
                  <a:gd name="T67" fmla="*/ 1202 h 1469"/>
                  <a:gd name="T68" fmla="*/ 0 w 2296"/>
                  <a:gd name="T69" fmla="*/ 1262 h 1469"/>
                  <a:gd name="T70" fmla="*/ 27 w 2296"/>
                  <a:gd name="T71" fmla="*/ 1327 h 1469"/>
                  <a:gd name="T72" fmla="*/ 98 w 2296"/>
                  <a:gd name="T73" fmla="*/ 1382 h 1469"/>
                  <a:gd name="T74" fmla="*/ 196 w 2296"/>
                  <a:gd name="T75" fmla="*/ 1425 h 1469"/>
                  <a:gd name="T76" fmla="*/ 326 w 2296"/>
                  <a:gd name="T77" fmla="*/ 1469 h 1469"/>
                  <a:gd name="T78" fmla="*/ 217 w 2296"/>
                  <a:gd name="T79" fmla="*/ 1414 h 1469"/>
                  <a:gd name="T80" fmla="*/ 147 w 2296"/>
                  <a:gd name="T81" fmla="*/ 1360 h 1469"/>
                  <a:gd name="T82" fmla="*/ 120 w 2296"/>
                  <a:gd name="T83" fmla="*/ 1306 h 1469"/>
                  <a:gd name="T84" fmla="*/ 141 w 2296"/>
                  <a:gd name="T85" fmla="*/ 1257 h 1469"/>
                  <a:gd name="T86" fmla="*/ 212 w 2296"/>
                  <a:gd name="T87" fmla="*/ 1208 h 1469"/>
                  <a:gd name="T88" fmla="*/ 342 w 2296"/>
                  <a:gd name="T89" fmla="*/ 1164 h 1469"/>
                  <a:gd name="T90" fmla="*/ 527 w 2296"/>
                  <a:gd name="T91" fmla="*/ 1121 h 1469"/>
                  <a:gd name="T92" fmla="*/ 771 w 2296"/>
                  <a:gd name="T93" fmla="*/ 1088 h 14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296" h="1469">
                    <a:moveTo>
                      <a:pt x="771" y="1088"/>
                    </a:moveTo>
                    <a:lnTo>
                      <a:pt x="982" y="1061"/>
                    </a:lnTo>
                    <a:lnTo>
                      <a:pt x="1178" y="1034"/>
                    </a:lnTo>
                    <a:lnTo>
                      <a:pt x="1357" y="1012"/>
                    </a:lnTo>
                    <a:lnTo>
                      <a:pt x="1520" y="985"/>
                    </a:lnTo>
                    <a:lnTo>
                      <a:pt x="1666" y="957"/>
                    </a:lnTo>
                    <a:lnTo>
                      <a:pt x="1796" y="930"/>
                    </a:lnTo>
                    <a:lnTo>
                      <a:pt x="1916" y="897"/>
                    </a:lnTo>
                    <a:lnTo>
                      <a:pt x="2013" y="870"/>
                    </a:lnTo>
                    <a:lnTo>
                      <a:pt x="2100" y="832"/>
                    </a:lnTo>
                    <a:lnTo>
                      <a:pt x="2171" y="800"/>
                    </a:lnTo>
                    <a:lnTo>
                      <a:pt x="2220" y="756"/>
                    </a:lnTo>
                    <a:lnTo>
                      <a:pt x="2263" y="712"/>
                    </a:lnTo>
                    <a:lnTo>
                      <a:pt x="2285" y="669"/>
                    </a:lnTo>
                    <a:lnTo>
                      <a:pt x="2296" y="614"/>
                    </a:lnTo>
                    <a:lnTo>
                      <a:pt x="2290" y="560"/>
                    </a:lnTo>
                    <a:lnTo>
                      <a:pt x="2269" y="500"/>
                    </a:lnTo>
                    <a:lnTo>
                      <a:pt x="2241" y="457"/>
                    </a:lnTo>
                    <a:lnTo>
                      <a:pt x="2198" y="408"/>
                    </a:lnTo>
                    <a:lnTo>
                      <a:pt x="2144" y="364"/>
                    </a:lnTo>
                    <a:lnTo>
                      <a:pt x="2079" y="321"/>
                    </a:lnTo>
                    <a:lnTo>
                      <a:pt x="2008" y="277"/>
                    </a:lnTo>
                    <a:lnTo>
                      <a:pt x="1927" y="234"/>
                    </a:lnTo>
                    <a:lnTo>
                      <a:pt x="1769" y="157"/>
                    </a:lnTo>
                    <a:lnTo>
                      <a:pt x="1688" y="125"/>
                    </a:lnTo>
                    <a:lnTo>
                      <a:pt x="1612" y="92"/>
                    </a:lnTo>
                    <a:lnTo>
                      <a:pt x="1536" y="65"/>
                    </a:lnTo>
                    <a:lnTo>
                      <a:pt x="1476" y="43"/>
                    </a:lnTo>
                    <a:lnTo>
                      <a:pt x="1422" y="27"/>
                    </a:lnTo>
                    <a:lnTo>
                      <a:pt x="1384" y="10"/>
                    </a:lnTo>
                    <a:lnTo>
                      <a:pt x="1357" y="5"/>
                    </a:lnTo>
                    <a:lnTo>
                      <a:pt x="1346" y="0"/>
                    </a:lnTo>
                    <a:lnTo>
                      <a:pt x="1498" y="54"/>
                    </a:lnTo>
                    <a:lnTo>
                      <a:pt x="1655" y="119"/>
                    </a:lnTo>
                    <a:lnTo>
                      <a:pt x="1807" y="185"/>
                    </a:lnTo>
                    <a:lnTo>
                      <a:pt x="1948" y="255"/>
                    </a:lnTo>
                    <a:lnTo>
                      <a:pt x="2013" y="288"/>
                    </a:lnTo>
                    <a:lnTo>
                      <a:pt x="2068" y="326"/>
                    </a:lnTo>
                    <a:lnTo>
                      <a:pt x="2122" y="364"/>
                    </a:lnTo>
                    <a:lnTo>
                      <a:pt x="2171" y="402"/>
                    </a:lnTo>
                    <a:lnTo>
                      <a:pt x="2209" y="440"/>
                    </a:lnTo>
                    <a:lnTo>
                      <a:pt x="2236" y="478"/>
                    </a:lnTo>
                    <a:lnTo>
                      <a:pt x="2252" y="522"/>
                    </a:lnTo>
                    <a:lnTo>
                      <a:pt x="2263" y="560"/>
                    </a:lnTo>
                    <a:lnTo>
                      <a:pt x="2258" y="598"/>
                    </a:lnTo>
                    <a:lnTo>
                      <a:pt x="2241" y="636"/>
                    </a:lnTo>
                    <a:lnTo>
                      <a:pt x="2214" y="669"/>
                    </a:lnTo>
                    <a:lnTo>
                      <a:pt x="2171" y="702"/>
                    </a:lnTo>
                    <a:lnTo>
                      <a:pt x="2122" y="729"/>
                    </a:lnTo>
                    <a:lnTo>
                      <a:pt x="2062" y="756"/>
                    </a:lnTo>
                    <a:lnTo>
                      <a:pt x="1997" y="778"/>
                    </a:lnTo>
                    <a:lnTo>
                      <a:pt x="1921" y="800"/>
                    </a:lnTo>
                    <a:lnTo>
                      <a:pt x="1834" y="821"/>
                    </a:lnTo>
                    <a:lnTo>
                      <a:pt x="1748" y="843"/>
                    </a:lnTo>
                    <a:lnTo>
                      <a:pt x="1552" y="876"/>
                    </a:lnTo>
                    <a:lnTo>
                      <a:pt x="1351" y="908"/>
                    </a:lnTo>
                    <a:lnTo>
                      <a:pt x="1134" y="941"/>
                    </a:lnTo>
                    <a:lnTo>
                      <a:pt x="923" y="968"/>
                    </a:lnTo>
                    <a:lnTo>
                      <a:pt x="716" y="995"/>
                    </a:lnTo>
                    <a:lnTo>
                      <a:pt x="521" y="1028"/>
                    </a:lnTo>
                    <a:lnTo>
                      <a:pt x="434" y="1044"/>
                    </a:lnTo>
                    <a:lnTo>
                      <a:pt x="353" y="1066"/>
                    </a:lnTo>
                    <a:lnTo>
                      <a:pt x="277" y="1082"/>
                    </a:lnTo>
                    <a:lnTo>
                      <a:pt x="206" y="1104"/>
                    </a:lnTo>
                    <a:lnTo>
                      <a:pt x="147" y="1126"/>
                    </a:lnTo>
                    <a:lnTo>
                      <a:pt x="92" y="1148"/>
                    </a:lnTo>
                    <a:lnTo>
                      <a:pt x="54" y="1175"/>
                    </a:lnTo>
                    <a:lnTo>
                      <a:pt x="22" y="1202"/>
                    </a:lnTo>
                    <a:lnTo>
                      <a:pt x="6" y="1229"/>
                    </a:lnTo>
                    <a:lnTo>
                      <a:pt x="0" y="1262"/>
                    </a:lnTo>
                    <a:lnTo>
                      <a:pt x="11" y="1295"/>
                    </a:lnTo>
                    <a:lnTo>
                      <a:pt x="27" y="1327"/>
                    </a:lnTo>
                    <a:lnTo>
                      <a:pt x="54" y="1355"/>
                    </a:lnTo>
                    <a:lnTo>
                      <a:pt x="98" y="1382"/>
                    </a:lnTo>
                    <a:lnTo>
                      <a:pt x="141" y="1404"/>
                    </a:lnTo>
                    <a:lnTo>
                      <a:pt x="196" y="1425"/>
                    </a:lnTo>
                    <a:lnTo>
                      <a:pt x="261" y="1447"/>
                    </a:lnTo>
                    <a:lnTo>
                      <a:pt x="326" y="1469"/>
                    </a:lnTo>
                    <a:lnTo>
                      <a:pt x="266" y="1442"/>
                    </a:lnTo>
                    <a:lnTo>
                      <a:pt x="217" y="1414"/>
                    </a:lnTo>
                    <a:lnTo>
                      <a:pt x="174" y="1387"/>
                    </a:lnTo>
                    <a:lnTo>
                      <a:pt x="147" y="1360"/>
                    </a:lnTo>
                    <a:lnTo>
                      <a:pt x="125" y="1333"/>
                    </a:lnTo>
                    <a:lnTo>
                      <a:pt x="120" y="1306"/>
                    </a:lnTo>
                    <a:lnTo>
                      <a:pt x="125" y="1278"/>
                    </a:lnTo>
                    <a:lnTo>
                      <a:pt x="141" y="1257"/>
                    </a:lnTo>
                    <a:lnTo>
                      <a:pt x="174" y="1229"/>
                    </a:lnTo>
                    <a:lnTo>
                      <a:pt x="212" y="1208"/>
                    </a:lnTo>
                    <a:lnTo>
                      <a:pt x="272" y="1186"/>
                    </a:lnTo>
                    <a:lnTo>
                      <a:pt x="342" y="1164"/>
                    </a:lnTo>
                    <a:lnTo>
                      <a:pt x="423" y="1142"/>
                    </a:lnTo>
                    <a:lnTo>
                      <a:pt x="527" y="1121"/>
                    </a:lnTo>
                    <a:lnTo>
                      <a:pt x="641" y="1104"/>
                    </a:lnTo>
                    <a:lnTo>
                      <a:pt x="771" y="1088"/>
                    </a:lnTo>
                    <a:lnTo>
                      <a:pt x="771" y="108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90980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800">
                  <a:solidFill>
                    <a:srgbClr val="FFFFFF"/>
                  </a:solidFill>
                  <a:latin typeface="Times" charset="0"/>
                </a:endParaRPr>
              </a:p>
            </p:txBody>
          </p:sp>
        </p:grpSp>
      </p:grpSp>
      <p:sp>
        <p:nvSpPr>
          <p:cNvPr id="3083" name="Rectangle 11">
            <a:extLst>
              <a:ext uri="{FF2B5EF4-FFF2-40B4-BE49-F238E27FC236}">
                <a16:creationId xmlns:a16="http://schemas.microsoft.com/office/drawing/2014/main" id="{22D229B1-8458-4101-BE36-8824C6A9C8DA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84" name="Rectangle 12">
            <a:extLst>
              <a:ext uri="{FF2B5EF4-FFF2-40B4-BE49-F238E27FC236}">
                <a16:creationId xmlns:a16="http://schemas.microsoft.com/office/drawing/2014/main" id="{08F4E77E-4C6B-40DF-8A60-8623EF494AA8}"/>
              </a:ext>
            </a:extLst>
          </p:cNvPr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85" name="Rectangle 13">
            <a:extLst>
              <a:ext uri="{FF2B5EF4-FFF2-40B4-BE49-F238E27FC236}">
                <a16:creationId xmlns:a16="http://schemas.microsoft.com/office/drawing/2014/main" id="{30E6614E-06DF-4ED6-8DA1-0CA1DAA8665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470400" y="6248400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pic>
        <p:nvPicPr>
          <p:cNvPr id="1030" name="Picture 14" descr="myisu_logo12.gif                                               000270A7 MacAttack                      B746699A:">
            <a:extLst>
              <a:ext uri="{FF2B5EF4-FFF2-40B4-BE49-F238E27FC236}">
                <a16:creationId xmlns:a16="http://schemas.microsoft.com/office/drawing/2014/main" id="{AF7F3F9A-1ABC-4723-8465-72BF793A4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6324601"/>
            <a:ext cx="2008717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15" descr="id_3.gif                                                       000270A7 MacAttack                      B746699A:">
            <a:extLst>
              <a:ext uri="{FF2B5EF4-FFF2-40B4-BE49-F238E27FC236}">
                <a16:creationId xmlns:a16="http://schemas.microsoft.com/office/drawing/2014/main" id="{6BE1F370-6EED-448E-AF99-164DAD537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0033CC"/>
              </a:clrFrom>
              <a:clrTo>
                <a:srgbClr val="0033C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6400" y="6324600"/>
            <a:ext cx="1600200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300930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hlink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800">
          <a:solidFill>
            <a:srgbClr val="FED712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D361C-F3C5-442F-8F30-E0F9D4BCC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8621"/>
            <a:ext cx="10972800" cy="484187"/>
          </a:xfrm>
        </p:spPr>
        <p:txBody>
          <a:bodyPr/>
          <a:lstStyle/>
          <a:p>
            <a:r>
              <a:rPr lang="en-US" sz="3600" dirty="0"/>
              <a:t>Subcontracting Opportunities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4952A65-1EA8-4BE7-A4C0-9D29A8F1FE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505" t="64947" r="31110" b="13654"/>
          <a:stretch/>
        </p:blipFill>
        <p:spPr>
          <a:xfrm>
            <a:off x="3657596" y="869570"/>
            <a:ext cx="4603995" cy="156538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BD8330-122D-4F4C-B987-9F009667DA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044" t="9499" r="31572" b="33979"/>
          <a:stretch/>
        </p:blipFill>
        <p:spPr>
          <a:xfrm>
            <a:off x="3657596" y="2434950"/>
            <a:ext cx="4603995" cy="413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290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C7CC6-CB37-454C-A1E1-CEB0BA741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63" y="138297"/>
            <a:ext cx="10972800" cy="600005"/>
          </a:xfrm>
        </p:spPr>
        <p:txBody>
          <a:bodyPr/>
          <a:lstStyle/>
          <a:p>
            <a:r>
              <a:rPr lang="en-US" sz="3600" dirty="0"/>
              <a:t>Subcontracting Plans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5AE4D7-EC6D-4DC2-872B-E35DB8EF80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67" t="14080" r="47557" b="30086"/>
          <a:stretch/>
        </p:blipFill>
        <p:spPr>
          <a:xfrm>
            <a:off x="54372" y="1010224"/>
            <a:ext cx="5671383" cy="363508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3558E5-06F3-45F4-A03E-82B6BB127D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35" t="46762" r="47935" b="31585"/>
          <a:stretch/>
        </p:blipFill>
        <p:spPr>
          <a:xfrm>
            <a:off x="5861335" y="1059323"/>
            <a:ext cx="5989983" cy="14842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D8B5A32-B0F0-4A16-A3E2-90B0862F77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196" t="73828" r="16739" b="15152"/>
          <a:stretch/>
        </p:blipFill>
        <p:spPr>
          <a:xfrm>
            <a:off x="5914550" y="2543567"/>
            <a:ext cx="5883551" cy="98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103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C8FFB-4649-494B-AFC1-DDB5204F2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42116"/>
            <a:ext cx="10972800" cy="484187"/>
          </a:xfrm>
        </p:spPr>
        <p:txBody>
          <a:bodyPr/>
          <a:lstStyle/>
          <a:p>
            <a:r>
              <a:rPr lang="en-US" sz="3600" dirty="0"/>
              <a:t>Selecting a Subcontractor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E0E6A26-23F1-4E0B-BAE2-3F3F1C60EF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741" t="14423" r="47900" b="13732"/>
          <a:stretch/>
        </p:blipFill>
        <p:spPr>
          <a:xfrm>
            <a:off x="2905887" y="918886"/>
            <a:ext cx="6669586" cy="5570941"/>
          </a:xfrm>
        </p:spPr>
      </p:pic>
    </p:spTree>
    <p:extLst>
      <p:ext uri="{BB962C8B-B14F-4D97-AF65-F5344CB8AC3E}">
        <p14:creationId xmlns:p14="http://schemas.microsoft.com/office/powerpoint/2010/main" val="994542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2EDB8-DD23-45D0-8115-44AA37461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02359"/>
            <a:ext cx="10972800" cy="484187"/>
          </a:xfrm>
        </p:spPr>
        <p:txBody>
          <a:bodyPr/>
          <a:lstStyle/>
          <a:p>
            <a:r>
              <a:rPr lang="en-US" sz="3600" dirty="0"/>
              <a:t>Awarding a Subcontract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57B1E0-2A81-4B38-AE7A-5B9AD35E52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6366" t="12684" r="17994" b="28897"/>
          <a:stretch/>
        </p:blipFill>
        <p:spPr>
          <a:xfrm>
            <a:off x="3106096" y="743526"/>
            <a:ext cx="6399300" cy="5897384"/>
          </a:xfrm>
        </p:spPr>
      </p:pic>
    </p:spTree>
    <p:extLst>
      <p:ext uri="{BB962C8B-B14F-4D97-AF65-F5344CB8AC3E}">
        <p14:creationId xmlns:p14="http://schemas.microsoft.com/office/powerpoint/2010/main" val="2902396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61FD8-6D8E-4C5C-98A4-AE4BB8E14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4882"/>
            <a:ext cx="10972800" cy="374719"/>
          </a:xfrm>
        </p:spPr>
        <p:txBody>
          <a:bodyPr/>
          <a:lstStyle/>
          <a:p>
            <a:r>
              <a:rPr lang="en-US" sz="3600" dirty="0"/>
              <a:t>DOD Mentor </a:t>
            </a:r>
            <a:r>
              <a:rPr lang="en-US" sz="3600" dirty="0" err="1"/>
              <a:t>Prote’ge</a:t>
            </a:r>
            <a:r>
              <a:rPr lang="en-US" sz="3600" dirty="0"/>
              <a:t>’ Program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6EEEDE-08FE-4BCA-BD75-1CCD192D11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7209" t="12684" r="17709" b="60468"/>
          <a:stretch/>
        </p:blipFill>
        <p:spPr>
          <a:xfrm>
            <a:off x="1769683" y="1248345"/>
            <a:ext cx="9129144" cy="3927970"/>
          </a:xfrm>
        </p:spPr>
      </p:pic>
    </p:spTree>
    <p:extLst>
      <p:ext uri="{BB962C8B-B14F-4D97-AF65-F5344CB8AC3E}">
        <p14:creationId xmlns:p14="http://schemas.microsoft.com/office/powerpoint/2010/main" val="468463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F4D70-5D1E-498E-9F4C-76FE0D0F7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5369"/>
            <a:ext cx="10972800" cy="484187"/>
          </a:xfrm>
        </p:spPr>
        <p:txBody>
          <a:bodyPr/>
          <a:lstStyle/>
          <a:p>
            <a:r>
              <a:rPr lang="en-US" sz="3600" dirty="0" err="1"/>
              <a:t>Prote’ge</a:t>
            </a:r>
            <a:r>
              <a:rPr lang="en-US" sz="3600" dirty="0"/>
              <a:t>’ Qualifications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E89B30F-B1C1-4D87-9DF1-195B2E76EF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6797" t="43052" r="17604" b="39882"/>
          <a:stretch/>
        </p:blipFill>
        <p:spPr>
          <a:xfrm>
            <a:off x="1464161" y="1628988"/>
            <a:ext cx="9263678" cy="2496824"/>
          </a:xfrm>
        </p:spPr>
      </p:pic>
    </p:spTree>
    <p:extLst>
      <p:ext uri="{BB962C8B-B14F-4D97-AF65-F5344CB8AC3E}">
        <p14:creationId xmlns:p14="http://schemas.microsoft.com/office/powerpoint/2010/main" val="2594199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93AC1-7005-4572-91A6-92B068EF6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81873"/>
            <a:ext cx="10972800" cy="484187"/>
          </a:xfrm>
        </p:spPr>
        <p:txBody>
          <a:bodyPr/>
          <a:lstStyle/>
          <a:p>
            <a:r>
              <a:rPr lang="en-US" sz="3600" dirty="0"/>
              <a:t>Finding a Mentor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ABF02F7-14E2-4D16-96B5-0D5BF84F5B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7398" t="63460" r="17483" b="14552"/>
          <a:stretch/>
        </p:blipFill>
        <p:spPr>
          <a:xfrm>
            <a:off x="2394305" y="1058284"/>
            <a:ext cx="7767956" cy="273439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F133BC-E1EE-4BC8-A2F2-073C5B2936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065" t="9692" r="17816" b="80534"/>
          <a:stretch/>
        </p:blipFill>
        <p:spPr>
          <a:xfrm>
            <a:off x="2394306" y="3792677"/>
            <a:ext cx="7767956" cy="1215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108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D36EC-0CB9-4AF9-8C7E-2C870F825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331" y="168621"/>
            <a:ext cx="10972800" cy="484187"/>
          </a:xfrm>
        </p:spPr>
        <p:txBody>
          <a:bodyPr/>
          <a:lstStyle/>
          <a:p>
            <a:r>
              <a:rPr lang="en-US" sz="3600" dirty="0"/>
              <a:t>Mentor Responsibilities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BF2CE5-6560-4CDD-B0C5-93DDEC2AED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7398" t="23233" r="17904" b="61276"/>
          <a:stretch/>
        </p:blipFill>
        <p:spPr>
          <a:xfrm>
            <a:off x="1343561" y="1465077"/>
            <a:ext cx="9029218" cy="2266396"/>
          </a:xfrm>
        </p:spPr>
      </p:pic>
    </p:spTree>
    <p:extLst>
      <p:ext uri="{BB962C8B-B14F-4D97-AF65-F5344CB8AC3E}">
        <p14:creationId xmlns:p14="http://schemas.microsoft.com/office/powerpoint/2010/main" val="428291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2DD7D-F07D-4B66-9E0A-A06E2BE03BB6}"/>
              </a:ext>
            </a:extLst>
          </p:cNvPr>
          <p:cNvSpPr>
            <a:spLocks noGrp="1"/>
          </p:cNvSpPr>
          <p:nvPr>
            <p:ph type="ctrTitle" sz="quarter"/>
          </p:nvPr>
        </p:nvSpPr>
        <p:spPr>
          <a:xfrm>
            <a:off x="914400" y="410818"/>
            <a:ext cx="10363200" cy="3246784"/>
          </a:xfrm>
        </p:spPr>
        <p:txBody>
          <a:bodyPr/>
          <a:lstStyle/>
          <a:p>
            <a:r>
              <a:rPr lang="en-US" sz="6000" dirty="0"/>
              <a:t>Steps to become a Subcontractor to a Prime Contractor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C5D8EB-5012-4BD6-8602-9BF510DE1D6E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13285967" y="225286"/>
            <a:ext cx="45719" cy="7288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06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F55B4-965C-4900-90B6-053580F5B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052" y="274638"/>
            <a:ext cx="11728174" cy="484187"/>
          </a:xfrm>
        </p:spPr>
        <p:txBody>
          <a:bodyPr/>
          <a:lstStyle/>
          <a:p>
            <a:r>
              <a:rPr lang="en-US" sz="3600" dirty="0"/>
              <a:t>Step 1: Get Your Official Paperwork in Order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9667C95-FC81-4C1D-BEF0-B46EC9EAD7DE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16314" t="40640" r="34547" b="40801"/>
          <a:stretch/>
        </p:blipFill>
        <p:spPr>
          <a:xfrm>
            <a:off x="1457739" y="1727234"/>
            <a:ext cx="9590407" cy="203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303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5F5E3-882B-4D9E-B3F1-A9269905F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87325"/>
            <a:ext cx="10972800" cy="1143000"/>
          </a:xfrm>
        </p:spPr>
        <p:txBody>
          <a:bodyPr/>
          <a:lstStyle/>
          <a:p>
            <a:r>
              <a:rPr lang="en-US" sz="3600" dirty="0"/>
              <a:t>Step 2: Research Agencies and Prime Contractor for Subcontracting Needs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6279A4F-8E20-4725-B963-63F841B2BA08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14559" t="34243" r="31783" b="18627"/>
          <a:stretch/>
        </p:blipFill>
        <p:spPr>
          <a:xfrm>
            <a:off x="1558010" y="1491359"/>
            <a:ext cx="9075980" cy="448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218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003E6-3E86-4D76-9D88-2C396D41A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95125"/>
            <a:ext cx="10972800" cy="666266"/>
          </a:xfrm>
        </p:spPr>
        <p:txBody>
          <a:bodyPr/>
          <a:lstStyle/>
          <a:p>
            <a:r>
              <a:rPr lang="en-US" sz="3600" dirty="0"/>
              <a:t>Step 3: Attend Outreach Events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ED9DA29-D699-4E4A-BE95-F1B37316D3A0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14786" t="44523" r="35938" b="8842"/>
          <a:stretch/>
        </p:blipFill>
        <p:spPr>
          <a:xfrm>
            <a:off x="3101002" y="1268894"/>
            <a:ext cx="6154919" cy="32749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08594D-99F8-4F24-9786-B603843ED6B5}"/>
              </a:ext>
            </a:extLst>
          </p:cNvPr>
          <p:cNvPicPr/>
          <p:nvPr/>
        </p:nvPicPr>
        <p:blipFill rotWithShape="1">
          <a:blip r:embed="rId3"/>
          <a:srcRect l="16555" t="21246" r="34169" b="56327"/>
          <a:stretch/>
        </p:blipFill>
        <p:spPr>
          <a:xfrm>
            <a:off x="3101002" y="4347599"/>
            <a:ext cx="6154919" cy="1574899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0EB865A-7B6D-47BB-A99F-258DA716338A}"/>
              </a:ext>
            </a:extLst>
          </p:cNvPr>
          <p:cNvCxnSpPr/>
          <p:nvPr/>
        </p:nvCxnSpPr>
        <p:spPr bwMode="auto">
          <a:xfrm>
            <a:off x="3305908" y="1463040"/>
            <a:ext cx="1209821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1467970-3C79-4FD9-93B1-1317FF896EEA}"/>
              </a:ext>
            </a:extLst>
          </p:cNvPr>
          <p:cNvCxnSpPr/>
          <p:nvPr/>
        </p:nvCxnSpPr>
        <p:spPr bwMode="auto">
          <a:xfrm flipH="1">
            <a:off x="7835705" y="1772529"/>
            <a:ext cx="1420216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3572A12-C5E2-4CE0-AA4C-4B70383E52E2}"/>
              </a:ext>
            </a:extLst>
          </p:cNvPr>
          <p:cNvCxnSpPr/>
          <p:nvPr/>
        </p:nvCxnSpPr>
        <p:spPr bwMode="auto">
          <a:xfrm flipH="1">
            <a:off x="3305908" y="2082018"/>
            <a:ext cx="4234375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FC8C794-2416-46BF-9AE6-37AC035FF25A}"/>
              </a:ext>
            </a:extLst>
          </p:cNvPr>
          <p:cNvCxnSpPr/>
          <p:nvPr/>
        </p:nvCxnSpPr>
        <p:spPr bwMode="auto">
          <a:xfrm flipH="1">
            <a:off x="6745357" y="1590261"/>
            <a:ext cx="1364973" cy="0"/>
          </a:xfrm>
          <a:prstGeom prst="line">
            <a:avLst/>
          </a:prstGeom>
          <a:ln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0143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3DBE8-586B-4719-BBD0-19EAC7975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8864"/>
            <a:ext cx="10972800" cy="484187"/>
          </a:xfrm>
        </p:spPr>
        <p:txBody>
          <a:bodyPr/>
          <a:lstStyle/>
          <a:p>
            <a:r>
              <a:rPr lang="en-US" sz="3600" dirty="0"/>
              <a:t>Step4: Research Prime Contractor Websites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2048A74-16D0-4001-A638-18BD64B50D37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15002" t="56292" r="34243" b="25603"/>
          <a:stretch/>
        </p:blipFill>
        <p:spPr>
          <a:xfrm>
            <a:off x="609585" y="1219828"/>
            <a:ext cx="5283047" cy="10595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8BFD8A-566C-4CC6-9765-C9588D08C7CD}"/>
              </a:ext>
            </a:extLst>
          </p:cNvPr>
          <p:cNvPicPr/>
          <p:nvPr/>
        </p:nvPicPr>
        <p:blipFill rotWithShape="1">
          <a:blip r:embed="rId3"/>
          <a:srcRect l="14773" t="10835" r="34472" b="20662"/>
          <a:stretch/>
        </p:blipFill>
        <p:spPr>
          <a:xfrm>
            <a:off x="609585" y="2279362"/>
            <a:ext cx="5283047" cy="40088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F23E9E1-9539-4232-B18F-4061A0508BB1}"/>
              </a:ext>
            </a:extLst>
          </p:cNvPr>
          <p:cNvPicPr/>
          <p:nvPr/>
        </p:nvPicPr>
        <p:blipFill rotWithShape="1">
          <a:blip r:embed="rId4"/>
          <a:srcRect l="15522" t="13448" r="33723" b="55056"/>
          <a:stretch/>
        </p:blipFill>
        <p:spPr>
          <a:xfrm>
            <a:off x="6566355" y="1688123"/>
            <a:ext cx="5283047" cy="184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734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35CC0-93BF-4370-A19A-D51A5BBCB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357" y="0"/>
            <a:ext cx="11329182" cy="1143000"/>
          </a:xfrm>
        </p:spPr>
        <p:txBody>
          <a:bodyPr/>
          <a:lstStyle/>
          <a:p>
            <a:r>
              <a:rPr lang="en-US" sz="3600" dirty="0"/>
              <a:t>Step 5: Prepare Your Administrative &amp; Accounting Requirements for Being a Subcontractor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B77E106-96B3-4107-BF52-F71D76ED5701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15373" t="59575" r="35006" b="22752"/>
          <a:stretch/>
        </p:blipFill>
        <p:spPr>
          <a:xfrm>
            <a:off x="3513494" y="1248120"/>
            <a:ext cx="5165011" cy="103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E65836-5051-4C4F-9491-036066AE3A8C}"/>
              </a:ext>
            </a:extLst>
          </p:cNvPr>
          <p:cNvPicPr/>
          <p:nvPr/>
        </p:nvPicPr>
        <p:blipFill rotWithShape="1">
          <a:blip r:embed="rId3"/>
          <a:srcRect l="16654" t="14404" r="33724" b="24716"/>
          <a:stretch/>
        </p:blipFill>
        <p:spPr>
          <a:xfrm>
            <a:off x="3513391" y="2282372"/>
            <a:ext cx="5165114" cy="35627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701589-2F47-45A2-8034-0DEB3C9B4209}"/>
              </a:ext>
            </a:extLst>
          </p:cNvPr>
          <p:cNvPicPr/>
          <p:nvPr/>
        </p:nvPicPr>
        <p:blipFill rotWithShape="1">
          <a:blip r:embed="rId4"/>
          <a:srcRect l="14772" t="9645" r="35607" b="82324"/>
          <a:stretch/>
        </p:blipFill>
        <p:spPr>
          <a:xfrm>
            <a:off x="3513495" y="5845167"/>
            <a:ext cx="5165010" cy="469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270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320AF-7ABC-43A8-940A-09EEF6BFD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72072"/>
            <a:ext cx="10972800" cy="586753"/>
          </a:xfrm>
        </p:spPr>
        <p:txBody>
          <a:bodyPr/>
          <a:lstStyle/>
          <a:p>
            <a:r>
              <a:rPr lang="en-US" sz="3600" dirty="0"/>
              <a:t>What is Your Business Ownership Status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9A187AC-B400-4B1B-A0DE-394B85762408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14911" t="34925" r="34969" b="23138"/>
          <a:stretch/>
        </p:blipFill>
        <p:spPr>
          <a:xfrm>
            <a:off x="3286531" y="1338696"/>
            <a:ext cx="6195093" cy="29143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949B63-2D5B-4CDB-8863-1FF809565D7D}"/>
              </a:ext>
            </a:extLst>
          </p:cNvPr>
          <p:cNvPicPr/>
          <p:nvPr/>
        </p:nvPicPr>
        <p:blipFill rotWithShape="1">
          <a:blip r:embed="rId3"/>
          <a:srcRect l="15312" t="12744" r="35861" b="63068"/>
          <a:stretch/>
        </p:blipFill>
        <p:spPr bwMode="auto">
          <a:xfrm>
            <a:off x="3286532" y="4253082"/>
            <a:ext cx="6035306" cy="16809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41556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5ABE3-BB16-48C3-993D-292A593B7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74" y="274638"/>
            <a:ext cx="11436626" cy="639762"/>
          </a:xfrm>
        </p:spPr>
        <p:txBody>
          <a:bodyPr/>
          <a:lstStyle/>
          <a:p>
            <a:r>
              <a:rPr lang="en-US" sz="3600" dirty="0"/>
              <a:t>Do I need any documents as a Subcontractor ?/Do I need a License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61CD581-6BFB-44CA-8DC3-BC6FEE565DDF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15074" t="55074" r="33553" b="13376"/>
          <a:stretch/>
        </p:blipFill>
        <p:spPr bwMode="auto">
          <a:xfrm>
            <a:off x="2983162" y="1736028"/>
            <a:ext cx="6015796" cy="20771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82C41D-25C0-4791-B702-F900828B1628}"/>
              </a:ext>
            </a:extLst>
          </p:cNvPr>
          <p:cNvPicPr/>
          <p:nvPr/>
        </p:nvPicPr>
        <p:blipFill rotWithShape="1">
          <a:blip r:embed="rId3"/>
          <a:srcRect l="15217" t="8455" r="32832" b="56643"/>
          <a:stretch/>
        </p:blipFill>
        <p:spPr>
          <a:xfrm>
            <a:off x="2915477" y="3813179"/>
            <a:ext cx="6083481" cy="229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3580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94C31-4107-4116-A8AC-3A93625EA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2097"/>
            <a:ext cx="10972800" cy="484187"/>
          </a:xfrm>
        </p:spPr>
        <p:txBody>
          <a:bodyPr/>
          <a:lstStyle/>
          <a:p>
            <a:r>
              <a:rPr lang="en-US" sz="3600" dirty="0"/>
              <a:t>Small Business Financing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8BB92DB-23E1-4880-B89E-6F2E4A4E135C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/>
          <a:srcRect l="14989" t="51918" r="34370" b="16233"/>
          <a:stretch/>
        </p:blipFill>
        <p:spPr>
          <a:xfrm>
            <a:off x="1318275" y="1428170"/>
            <a:ext cx="9883464" cy="349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7170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21FB8-E8B4-49C4-9F30-60ACD2D96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8620"/>
            <a:ext cx="10972800" cy="484187"/>
          </a:xfrm>
        </p:spPr>
        <p:txBody>
          <a:bodyPr/>
          <a:lstStyle/>
          <a:p>
            <a:r>
              <a:rPr lang="en-US" sz="3600" dirty="0"/>
              <a:t>What is a Capabilities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53163-327F-44B0-AD01-017D00D87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522" y="781878"/>
            <a:ext cx="11873948" cy="5317297"/>
          </a:xfrm>
        </p:spPr>
        <p:txBody>
          <a:bodyPr/>
          <a:lstStyle/>
          <a:p>
            <a:r>
              <a:rPr lang="en-US" sz="3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capability statement is a concise, one page document of your business competencies. </a:t>
            </a:r>
          </a:p>
          <a:p>
            <a:r>
              <a:rPr lang="en-US" sz="3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Think of it as your business's resume. </a:t>
            </a:r>
          </a:p>
          <a:p>
            <a:r>
              <a:rPr lang="en-US" sz="3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Its purpose is to provide specific information that will convince potential customers to do business with you. </a:t>
            </a:r>
          </a:p>
          <a:p>
            <a:r>
              <a:rPr lang="en-US" sz="3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When written well, it will differentiate your business from the competition!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08867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5A644-31F3-40E1-89DC-C5CD7D414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069" y="181872"/>
            <a:ext cx="10972800" cy="484187"/>
          </a:xfrm>
        </p:spPr>
        <p:txBody>
          <a:bodyPr/>
          <a:lstStyle/>
          <a:p>
            <a:r>
              <a:rPr lang="en-US" sz="3600" dirty="0"/>
              <a:t>Capability Format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DA634-1016-4C72-B435-FD2E12D79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896" y="666059"/>
            <a:ext cx="11940208" cy="5841240"/>
          </a:xfrm>
        </p:spPr>
        <p:txBody>
          <a:bodyPr/>
          <a:lstStyle/>
          <a:p>
            <a:pPr algn="l"/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capability statement should be very brief and specifically related to the needs of the agency you are targeting.</a:t>
            </a:r>
          </a:p>
          <a:p>
            <a:pPr algn="l"/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Preferably it is only one page, one side. </a:t>
            </a:r>
          </a:p>
          <a:p>
            <a:pPr algn="l"/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 to two sides only if absolutely necessary.</a:t>
            </a:r>
          </a:p>
          <a:p>
            <a:pPr algn="l"/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Your Capability Statement should be a living document that will change depending on the targeted agency. </a:t>
            </a:r>
          </a:p>
          <a:p>
            <a:pPr algn="l"/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Develop a master copy that can be tailored to a government sector, project or sources sought notice as needed.</a:t>
            </a:r>
          </a:p>
          <a:p>
            <a:pPr algn="l"/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Save the document with your company's name in the file name. </a:t>
            </a:r>
          </a:p>
          <a:p>
            <a:pPr algn="l"/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Distribute your Capability Statement as a PDF, not in Word, PowerPoint or other format.</a:t>
            </a:r>
          </a:p>
          <a:p>
            <a:pPr algn="l"/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Many federal agencies block Word and Publisher documents; a PDF file is safer, usually smaller and will stay visually consistent when emailed.</a:t>
            </a:r>
          </a:p>
          <a:p>
            <a:pPr algn="l"/>
            <a:r>
              <a:rPr lang="en-US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You have limited space, so be sure to stress your competencies, set-aside eligibility and past performance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0586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25ADC-4B08-46E5-AAB9-56BDEEB4D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0"/>
            <a:ext cx="10972800" cy="1143000"/>
          </a:xfrm>
        </p:spPr>
        <p:txBody>
          <a:bodyPr/>
          <a:lstStyle/>
          <a:p>
            <a:r>
              <a:rPr lang="en-US" sz="3600" i="0" dirty="0">
                <a:solidFill>
                  <a:srgbClr val="FFCC00"/>
                </a:solidFill>
                <a:effectLst/>
              </a:rPr>
              <a:t>The Five </a:t>
            </a:r>
            <a:r>
              <a:rPr lang="en-US" sz="3600" dirty="0">
                <a:solidFill>
                  <a:srgbClr val="FFCC00"/>
                </a:solidFill>
                <a:effectLst/>
              </a:rPr>
              <a:t>K</a:t>
            </a:r>
            <a:r>
              <a:rPr lang="en-US" sz="3600" i="0" dirty="0">
                <a:solidFill>
                  <a:srgbClr val="FFCC00"/>
                </a:solidFill>
                <a:effectLst/>
              </a:rPr>
              <a:t>ey </a:t>
            </a:r>
            <a:r>
              <a:rPr lang="en-US" sz="3600" dirty="0">
                <a:solidFill>
                  <a:srgbClr val="FFCC00"/>
                </a:solidFill>
                <a:effectLst/>
              </a:rPr>
              <a:t>A</a:t>
            </a:r>
            <a:r>
              <a:rPr lang="en-US" sz="3600" i="0" dirty="0">
                <a:solidFill>
                  <a:srgbClr val="FFCC00"/>
                </a:solidFill>
                <a:effectLst/>
              </a:rPr>
              <a:t>reas included in a Successful </a:t>
            </a:r>
            <a:r>
              <a:rPr lang="en-US" sz="3600" dirty="0">
                <a:solidFill>
                  <a:srgbClr val="FFCC00"/>
                </a:solidFill>
                <a:effectLst/>
              </a:rPr>
              <a:t>E</a:t>
            </a:r>
            <a:r>
              <a:rPr lang="en-US" sz="3600" i="0" dirty="0">
                <a:solidFill>
                  <a:srgbClr val="FFCC00"/>
                </a:solidFill>
                <a:effectLst/>
              </a:rPr>
              <a:t>ffective </a:t>
            </a:r>
            <a:r>
              <a:rPr lang="en-US" sz="3600" dirty="0">
                <a:solidFill>
                  <a:srgbClr val="FFCC00"/>
                </a:solidFill>
                <a:effectLst/>
              </a:rPr>
              <a:t>C</a:t>
            </a:r>
            <a:r>
              <a:rPr lang="en-US" sz="3600" i="0" dirty="0">
                <a:solidFill>
                  <a:srgbClr val="FFCC00"/>
                </a:solidFill>
                <a:effectLst/>
              </a:rPr>
              <a:t>apability </a:t>
            </a:r>
            <a:r>
              <a:rPr lang="en-US" sz="3600" dirty="0">
                <a:solidFill>
                  <a:srgbClr val="FFCC00"/>
                </a:solidFill>
                <a:effectLst/>
              </a:rPr>
              <a:t>S</a:t>
            </a:r>
            <a:r>
              <a:rPr lang="en-US" sz="3600" i="0" dirty="0">
                <a:solidFill>
                  <a:srgbClr val="FFCC00"/>
                </a:solidFill>
                <a:effectLst/>
              </a:rPr>
              <a:t>tatement are:</a:t>
            </a:r>
            <a:endParaRPr lang="en-US" sz="3600" dirty="0">
              <a:solidFill>
                <a:srgbClr val="FFCC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3C86D2-AE79-491A-9D8B-A6167088F9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2522" y="1285462"/>
            <a:ext cx="5861878" cy="4813714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Core Competencies</a:t>
            </a:r>
            <a:r>
              <a:rPr lang="en-US" sz="1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- this should not be everything your business is able to do. Use bullet points and short statements of your expertise as it relates to your target agency's specific needs.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Differentiators</a:t>
            </a:r>
            <a:r>
              <a:rPr lang="en-US" sz="1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- list unique factors and benefits of your products or services that set you apart from the competition. How is your business best suited for the needs of the targeted agency? A clear statement that relates to the specific needs of the agency can help the customer understand why they should choose your firm.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Past Performance</a:t>
            </a:r>
            <a:r>
              <a:rPr lang="en-US" sz="1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- list past customers for whom you have done similar work, show benefit to the customer and provide contact reference. Pictures are worth a thousand words and save space if relevant. If past projects do not relate to the targeted agency's needs, do not list them.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59C5CF-646B-4D8F-B3B2-2029BE30AE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599" y="1285462"/>
            <a:ext cx="5861877" cy="4813713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Company data</a:t>
            </a:r>
            <a:r>
              <a:rPr lang="en-US" sz="1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- include one or two short sentences of your company description, including number of employees and capacity. Also list DUNS, CAGE Code, NAICS codes, and any set-aside eligibility that your business holds, such as Small Disadvantaged Business (SDB), Women-Owned Small Business (WOSB), 8(a) Certification, HUBZone, or Small Disadvantaged Veteran-Owned Small Business (SDVOSB).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18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Contact information</a:t>
            </a:r>
            <a:r>
              <a:rPr lang="en-US" sz="1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- show contact information, including website and specific person's name. Readers will visit your website for more information; make sure it is constantly updated and provide "hot link" for direct access. List a professional email. Government agencies many times block Hotmail, Yahoo and Gmail accounts as junk mail. Your internet provider will typically offer professional addresses with your subscription.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824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AA9E2-1490-49AC-AC7A-8862ADCDF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79388"/>
            <a:ext cx="10972800" cy="344487"/>
          </a:xfrm>
        </p:spPr>
        <p:txBody>
          <a:bodyPr/>
          <a:lstStyle/>
          <a:p>
            <a:r>
              <a:rPr lang="en-US" sz="3600" dirty="0"/>
              <a:t>SF Forms 294 &amp; 295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13F794-BE8B-4EEA-9BEA-5E1BB374076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60051" t="43140" r="20527" b="3391"/>
          <a:stretch/>
        </p:blipFill>
        <p:spPr>
          <a:xfrm>
            <a:off x="353121" y="687251"/>
            <a:ext cx="4493148" cy="5647185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7049CCC-E2EA-4535-B9F8-56FA97CD8E1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l="59401" t="42554" r="20611" b="5369"/>
          <a:stretch/>
        </p:blipFill>
        <p:spPr>
          <a:xfrm>
            <a:off x="6586886" y="687251"/>
            <a:ext cx="4624039" cy="550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93290"/>
      </p:ext>
    </p:extLst>
  </p:cSld>
  <p:clrMapOvr>
    <a:masterClrMapping/>
  </p:clrMapOvr>
</p:sld>
</file>

<file path=ppt/theme/theme1.xml><?xml version="1.0" encoding="utf-8"?>
<a:theme xmlns:a="http://schemas.openxmlformats.org/drawingml/2006/main" name="Sycamore Wave">
  <a:themeElements>
    <a:clrScheme name="Sycamore Wave 6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ycamore Wav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Sycamore Wave 1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D80000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E9AA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ycamore Wave 2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362626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AEACAC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ycamore Wave 3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49411F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B1B0AB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ycamore Wave 4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ycamore Wave 5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003300"/>
        </a:accent1>
        <a:accent2>
          <a:srgbClr val="33CC33"/>
        </a:accent2>
        <a:accent3>
          <a:srgbClr val="B1C8AA"/>
        </a:accent3>
        <a:accent4>
          <a:srgbClr val="DADADA"/>
        </a:accent4>
        <a:accent5>
          <a:srgbClr val="AAADAA"/>
        </a:accent5>
        <a:accent6>
          <a:srgbClr val="2DB92D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ycamore Wave 6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ycamore Wave 7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ycamore Wave 8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2E2E46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ADADB0"/>
        </a:accent5>
        <a:accent6>
          <a:srgbClr val="5D8BBA"/>
        </a:accent6>
        <a:hlink>
          <a:srgbClr val="99CCFF"/>
        </a:hlink>
        <a:folHlink>
          <a:srgbClr val="CC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ycamore Wave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617</Words>
  <Application>Microsoft Office PowerPoint</Application>
  <PresentationFormat>Widescreen</PresentationFormat>
  <Paragraphs>39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Times</vt:lpstr>
      <vt:lpstr>Times New Roman</vt:lpstr>
      <vt:lpstr>Wingdings</vt:lpstr>
      <vt:lpstr>Sycamore Wave</vt:lpstr>
      <vt:lpstr>Subcontracting Opportunities</vt:lpstr>
      <vt:lpstr>Subcontracting Plans</vt:lpstr>
      <vt:lpstr>Selecting a Subcontractor</vt:lpstr>
      <vt:lpstr>Awarding a Subcontract</vt:lpstr>
      <vt:lpstr>DOD Mentor Prote’ge’ Program</vt:lpstr>
      <vt:lpstr>Prote’ge’ Qualifications</vt:lpstr>
      <vt:lpstr>Finding a Mentor</vt:lpstr>
      <vt:lpstr>Mentor Responsibilities</vt:lpstr>
      <vt:lpstr>Steps to become a Subcontractor to a Prime Contractor</vt:lpstr>
      <vt:lpstr>Step 1: Get Your Official Paperwork in Order</vt:lpstr>
      <vt:lpstr>Step 2: Research Agencies and Prime Contractor for Subcontracting Needs</vt:lpstr>
      <vt:lpstr>Step 3: Attend Outreach Events</vt:lpstr>
      <vt:lpstr>Step4: Research Prime Contractor Websites</vt:lpstr>
      <vt:lpstr>Step 5: Prepare Your Administrative &amp; Accounting Requirements for Being a Subcontractor</vt:lpstr>
      <vt:lpstr>What is Your Business Ownership Status</vt:lpstr>
      <vt:lpstr>Do I need any documents as a Subcontractor ?/Do I need a License</vt:lpstr>
      <vt:lpstr>Small Business Financing</vt:lpstr>
      <vt:lpstr>What is a Capabilities Statement</vt:lpstr>
      <vt:lpstr>Capability Format</vt:lpstr>
      <vt:lpstr>The Five Key Areas included in a Successful Effective Capability Statement are:</vt:lpstr>
      <vt:lpstr>SF Forms 294 &amp; 295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Eckerle</dc:creator>
  <cp:lastModifiedBy>Joe Eckerle</cp:lastModifiedBy>
  <cp:revision>16</cp:revision>
  <dcterms:created xsi:type="dcterms:W3CDTF">2020-07-10T17:42:50Z</dcterms:created>
  <dcterms:modified xsi:type="dcterms:W3CDTF">2020-08-04T15:54:23Z</dcterms:modified>
</cp:coreProperties>
</file>